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9" r:id="rId4"/>
    <p:sldId id="258" r:id="rId5"/>
    <p:sldId id="26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A19883-069D-4AF5-A4A9-E1A868AA10EB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967D0-E0A0-4205-A082-413C28693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56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271125-6B86-4967-82EA-7FE2587679DE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271125-6B86-4967-82EA-7FE2587679DE}" type="slidenum">
              <a:rPr lang="fr-FR" smtClean="0"/>
              <a:pPr/>
              <a:t>15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44E0-4D91-4679-87EC-8325C5120C18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347A-CECA-4D24-BD0E-F3FDE10E5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697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44E0-4D91-4679-87EC-8325C5120C18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347A-CECA-4D24-BD0E-F3FDE10E5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12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44E0-4D91-4679-87EC-8325C5120C18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347A-CECA-4D24-BD0E-F3FDE10E5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22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44E0-4D91-4679-87EC-8325C5120C18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347A-CECA-4D24-BD0E-F3FDE10E5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26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44E0-4D91-4679-87EC-8325C5120C18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347A-CECA-4D24-BD0E-F3FDE10E5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71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44E0-4D91-4679-87EC-8325C5120C18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347A-CECA-4D24-BD0E-F3FDE10E5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949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44E0-4D91-4679-87EC-8325C5120C18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347A-CECA-4D24-BD0E-F3FDE10E5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44E0-4D91-4679-87EC-8325C5120C18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347A-CECA-4D24-BD0E-F3FDE10E5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286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44E0-4D91-4679-87EC-8325C5120C18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347A-CECA-4D24-BD0E-F3FDE10E5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439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44E0-4D91-4679-87EC-8325C5120C18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347A-CECA-4D24-BD0E-F3FDE10E5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76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44E0-4D91-4679-87EC-8325C5120C18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347A-CECA-4D24-BD0E-F3FDE10E5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5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944E0-4D91-4679-87EC-8325C5120C18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1347A-CECA-4D24-BD0E-F3FDE10E5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014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1295400"/>
            <a:ext cx="5943600" cy="361304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lnSpc>
                <a:spcPct val="200000"/>
              </a:lnSpc>
            </a:pPr>
            <a:r>
              <a:rPr 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</a:rPr>
              <a:t>La conception d’un questionnaire</a:t>
            </a:r>
            <a:endParaRPr lang="en-US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287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1371600"/>
            <a:ext cx="762000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txBody>
          <a:bodyPr wrap="square">
            <a:spAutoFit/>
          </a:bodyPr>
          <a:lstStyle/>
          <a:p>
            <a:r>
              <a:rPr lang="fr-FR" sz="2000" dirty="0" smtClean="0"/>
              <a:t>Questions complètement ouvertes, qui proposent au répondant de</a:t>
            </a:r>
          </a:p>
          <a:p>
            <a:r>
              <a:rPr lang="fr-FR" sz="2000" dirty="0" smtClean="0"/>
              <a:t>répondre librement à la question, par une ou plusieurs phrases.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Les différents types de questions ouvertes (1)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9" name="Round Same Side Corner Rectangle 8"/>
          <p:cNvSpPr/>
          <p:nvPr/>
        </p:nvSpPr>
        <p:spPr>
          <a:xfrm>
            <a:off x="685801" y="914400"/>
            <a:ext cx="7620000" cy="483989"/>
          </a:xfrm>
          <a:prstGeom prst="round2SameRect">
            <a:avLst/>
          </a:prstGeom>
          <a:solidFill>
            <a:srgbClr val="C00000"/>
          </a:solidFill>
          <a:effectLst/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 </a:t>
            </a:r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questions ouvertes de type texte</a:t>
            </a:r>
            <a:endParaRPr lang="fr-F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3900" y="2133600"/>
            <a:ext cx="7543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solidFill>
                  <a:srgbClr val="0033CC"/>
                </a:solidFill>
              </a:rPr>
              <a:t>Que pensez-vous des bouteilles en verre ? </a:t>
            </a:r>
          </a:p>
          <a:p>
            <a:r>
              <a:rPr lang="fr-FR" sz="1600" dirty="0" smtClean="0">
                <a:solidFill>
                  <a:srgbClr val="0033CC"/>
                </a:solidFill>
              </a:rPr>
              <a:t>Réponse : ... ...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3864114"/>
            <a:ext cx="7620000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txBody>
          <a:bodyPr wrap="square">
            <a:spAutoFit/>
          </a:bodyPr>
          <a:lstStyle/>
          <a:p>
            <a:r>
              <a:rPr lang="fr-FR" sz="2000" dirty="0" smtClean="0"/>
              <a:t>La personne interrogée peut choisir sa réponse parmi celles proposées ou donner une réponse nouvelle : ces réponses nouvelles seront ajoutées à la liste initiale.</a:t>
            </a:r>
          </a:p>
        </p:txBody>
      </p:sp>
      <p:sp>
        <p:nvSpPr>
          <p:cNvPr id="11" name="Round Same Side Corner Rectangle 10"/>
          <p:cNvSpPr/>
          <p:nvPr/>
        </p:nvSpPr>
        <p:spPr>
          <a:xfrm>
            <a:off x="685801" y="3406914"/>
            <a:ext cx="7620000" cy="483989"/>
          </a:xfrm>
          <a:prstGeom prst="round2SameRect">
            <a:avLst/>
          </a:prstGeom>
          <a:solidFill>
            <a:srgbClr val="C00000"/>
          </a:solidFill>
          <a:effectLst/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 </a:t>
            </a:r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questions ouvertes de type qualitatifs</a:t>
            </a:r>
            <a:endParaRPr lang="fr-F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4880714"/>
            <a:ext cx="7848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solidFill>
                  <a:srgbClr val="0033CC"/>
                </a:solidFill>
              </a:rPr>
              <a:t>Qu’est ce qui caractérise, d’après vous, un écologiste ?</a:t>
            </a:r>
          </a:p>
          <a:p>
            <a:endParaRPr lang="fr-FR" sz="1600" dirty="0" smtClean="0">
              <a:solidFill>
                <a:srgbClr val="0033CC"/>
              </a:solidFill>
            </a:endParaRPr>
          </a:p>
          <a:p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 </a:t>
            </a:r>
            <a:r>
              <a:rPr lang="fr-FR" sz="1600" dirty="0" smtClean="0">
                <a:solidFill>
                  <a:srgbClr val="0033CC"/>
                </a:solidFill>
              </a:rPr>
              <a:t>L’attachement à la planète		</a:t>
            </a:r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  </a:t>
            </a:r>
            <a:r>
              <a:rPr lang="fr-FR" sz="1600" dirty="0" smtClean="0">
                <a:solidFill>
                  <a:srgbClr val="0033CC"/>
                </a:solidFill>
              </a:rPr>
              <a:t>L’intérêt porté au développement durable</a:t>
            </a:r>
          </a:p>
          <a:p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 </a:t>
            </a:r>
            <a:r>
              <a:rPr lang="fr-FR" sz="1600" dirty="0" smtClean="0">
                <a:solidFill>
                  <a:srgbClr val="0033CC"/>
                </a:solidFill>
              </a:rPr>
              <a:t>L’engagement dans un parti de gauche	</a:t>
            </a:r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  </a:t>
            </a:r>
            <a:r>
              <a:rPr lang="fr-FR" sz="1600" dirty="0" smtClean="0">
                <a:solidFill>
                  <a:srgbClr val="0033CC"/>
                </a:solidFill>
              </a:rPr>
              <a:t>Se mobiliser dans les manifestations écologique</a:t>
            </a:r>
          </a:p>
          <a:p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 </a:t>
            </a:r>
            <a:r>
              <a:rPr lang="fr-FR" sz="1600" dirty="0" smtClean="0">
                <a:solidFill>
                  <a:srgbClr val="0033CC"/>
                </a:solidFill>
              </a:rPr>
              <a:t>L’importance attachée au tri sélectif	</a:t>
            </a:r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 </a:t>
            </a:r>
            <a:r>
              <a:rPr lang="fr-FR" sz="1600" dirty="0">
                <a:solidFill>
                  <a:srgbClr val="0033CC"/>
                </a:solidFill>
                <a:sym typeface="Wingdings"/>
              </a:rPr>
              <a:t> </a:t>
            </a:r>
            <a:r>
              <a:rPr lang="fr-FR" sz="1600" dirty="0" smtClean="0">
                <a:solidFill>
                  <a:srgbClr val="0033CC"/>
                </a:solidFill>
              </a:rPr>
              <a:t>Autres (à préciser)</a:t>
            </a:r>
            <a:endParaRPr lang="fr-FR" sz="16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038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1371600"/>
            <a:ext cx="76200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txBody>
          <a:bodyPr wrap="square">
            <a:spAutoFit/>
          </a:bodyPr>
          <a:lstStyle/>
          <a:p>
            <a:r>
              <a:rPr lang="fr-FR" sz="2000" dirty="0" smtClean="0"/>
              <a:t>attendent une réponse chiffrée.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Les </a:t>
            </a:r>
            <a:r>
              <a:rPr lang="fr-FR" sz="3200" b="1" dirty="0" smtClean="0">
                <a:solidFill>
                  <a:schemeClr val="bg1"/>
                </a:solidFill>
              </a:rPr>
              <a:t>différents </a:t>
            </a:r>
            <a:r>
              <a:rPr lang="fr-FR" sz="3200" b="1" dirty="0" smtClean="0">
                <a:solidFill>
                  <a:schemeClr val="bg1"/>
                </a:solidFill>
              </a:rPr>
              <a:t>types de questions ouvertes (2)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9" name="Round Same Side Corner Rectangle 8"/>
          <p:cNvSpPr/>
          <p:nvPr/>
        </p:nvSpPr>
        <p:spPr>
          <a:xfrm>
            <a:off x="685801" y="914400"/>
            <a:ext cx="7620000" cy="483989"/>
          </a:xfrm>
          <a:prstGeom prst="round2SameRect">
            <a:avLst/>
          </a:prstGeom>
          <a:solidFill>
            <a:srgbClr val="C00000"/>
          </a:solidFill>
          <a:effectLst/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 </a:t>
            </a:r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questions ouvertes de type numérique</a:t>
            </a:r>
            <a:endParaRPr lang="fr-F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3901" y="3061855"/>
            <a:ext cx="754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solidFill>
                  <a:srgbClr val="0033CC"/>
                </a:solidFill>
              </a:rPr>
              <a:t>Combien d'heures utilisez-vous Internet ?</a:t>
            </a:r>
          </a:p>
          <a:p>
            <a:endParaRPr lang="fr-FR" sz="1600" dirty="0" smtClean="0">
              <a:solidFill>
                <a:srgbClr val="0033CC"/>
              </a:solidFill>
            </a:endParaRPr>
          </a:p>
          <a:p>
            <a:r>
              <a:rPr lang="fr-FR" sz="1600" dirty="0" smtClean="0">
                <a:solidFill>
                  <a:srgbClr val="0033CC"/>
                </a:solidFill>
              </a:rPr>
              <a:t>... Heures  		</a:t>
            </a:r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 </a:t>
            </a:r>
            <a:r>
              <a:rPr lang="fr-FR" sz="1600" dirty="0" smtClean="0">
                <a:solidFill>
                  <a:srgbClr val="0033CC"/>
                </a:solidFill>
              </a:rPr>
              <a:t>Par jour  	</a:t>
            </a:r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  </a:t>
            </a:r>
            <a:r>
              <a:rPr lang="fr-FR" sz="1600" dirty="0" smtClean="0">
                <a:solidFill>
                  <a:srgbClr val="0033CC"/>
                </a:solidFill>
              </a:rPr>
              <a:t>Par semaine  	</a:t>
            </a:r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  </a:t>
            </a:r>
            <a:r>
              <a:rPr lang="fr-FR" sz="1600" dirty="0" smtClean="0">
                <a:solidFill>
                  <a:srgbClr val="0033CC"/>
                </a:solidFill>
              </a:rPr>
              <a:t>Par mois.</a:t>
            </a:r>
          </a:p>
        </p:txBody>
      </p:sp>
    </p:spTree>
    <p:extLst>
      <p:ext uri="{BB962C8B-B14F-4D97-AF65-F5344CB8AC3E}">
        <p14:creationId xmlns:p14="http://schemas.microsoft.com/office/powerpoint/2010/main" val="1357317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838200"/>
            <a:ext cx="7543800" cy="2610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Le mieux est d’adopter un compromis entre questions ouvertes et questions fermées, le primat étant accordé aux dernières</a:t>
            </a:r>
            <a:endParaRPr lang="fr-FR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 Black" pitchFamily="34" charset="0"/>
            </a:endParaRPr>
          </a:p>
        </p:txBody>
      </p:sp>
      <p:pic>
        <p:nvPicPr>
          <p:cNvPr id="2054" name="Picture 6" descr="http://etc-mysitemyway.s3.amazonaws.com/icons/legacy-previews/icons/blue-metallic-orbs-icons-business/078893-blue-metallic-orb-icon-business-thumbs-up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561275"/>
            <a:ext cx="2819400" cy="329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9226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990600"/>
            <a:ext cx="8153400" cy="409342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sz="2000" dirty="0" smtClean="0"/>
              <a:t>Ne </a:t>
            </a:r>
            <a:r>
              <a:rPr lang="fr-FR" sz="2000" dirty="0"/>
              <a:t>pas mettre les questions liées côte à </a:t>
            </a:r>
            <a:r>
              <a:rPr lang="fr-FR" sz="2000" dirty="0" smtClean="0"/>
              <a:t>côte</a:t>
            </a:r>
          </a:p>
          <a:p>
            <a:pPr marL="342900" indent="-342900">
              <a:buFont typeface="Wingdings" pitchFamily="2" charset="2"/>
              <a:buChar char="Ø"/>
            </a:pPr>
            <a:endParaRPr lang="fr-FR" sz="2000" dirty="0"/>
          </a:p>
          <a:p>
            <a:pPr marL="342900" indent="-342900">
              <a:buFont typeface="Wingdings" pitchFamily="2" charset="2"/>
              <a:buChar char="Ø"/>
            </a:pPr>
            <a:r>
              <a:rPr lang="fr-FR" sz="2000" dirty="0"/>
              <a:t>Ne pas commencer par les questions d’identité, type interrogatoire de police ! Mettez au moins 1 ou 2 questions de transition, de confort… avant </a:t>
            </a:r>
            <a:r>
              <a:rPr lang="fr-FR" sz="2000" dirty="0" smtClean="0"/>
              <a:t>!</a:t>
            </a:r>
          </a:p>
          <a:p>
            <a:pPr marL="342900" indent="-342900">
              <a:buFont typeface="Wingdings" pitchFamily="2" charset="2"/>
              <a:buChar char="Ø"/>
            </a:pPr>
            <a:endParaRPr lang="fr-FR" sz="2000" dirty="0"/>
          </a:p>
          <a:p>
            <a:pPr marL="342900" indent="-342900">
              <a:buFont typeface="Wingdings" pitchFamily="2" charset="2"/>
              <a:buChar char="Ø"/>
            </a:pPr>
            <a:r>
              <a:rPr lang="fr-FR" sz="2000" dirty="0"/>
              <a:t>Mettre les questions gênantes à la fin (vous êtes-vous déjà laisser aller à des propos racistes ?)</a:t>
            </a:r>
          </a:p>
          <a:p>
            <a:pPr marL="342900" indent="-342900">
              <a:buFont typeface="Wingdings" pitchFamily="2" charset="2"/>
              <a:buChar char="Ø"/>
            </a:pPr>
            <a:endParaRPr lang="fr-FR" sz="2000" dirty="0"/>
          </a:p>
          <a:p>
            <a:pPr marL="342900" indent="-342900">
              <a:buFont typeface="Wingdings" pitchFamily="2" charset="2"/>
              <a:buChar char="Ø"/>
            </a:pPr>
            <a:r>
              <a:rPr lang="fr-FR" sz="2000" dirty="0"/>
              <a:t>Mettre les questions à réponse spontanée (ouvertes) avant les questions assistées (fermées : à réponses préétablies</a:t>
            </a:r>
            <a:r>
              <a:rPr lang="fr-FR" sz="2000" dirty="0" smtClean="0"/>
              <a:t>) </a:t>
            </a:r>
            <a:r>
              <a:rPr lang="fr-FR" sz="2000" dirty="0"/>
              <a:t>pour que le répondant soit le plus spontané et sincère</a:t>
            </a:r>
          </a:p>
          <a:p>
            <a:pPr marL="342900" indent="-342900">
              <a:buFont typeface="Wingdings" pitchFamily="2" charset="2"/>
              <a:buChar char="Ø"/>
            </a:pPr>
            <a:endParaRPr lang="fr-FR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Ordre des questions</a:t>
            </a:r>
            <a:endParaRPr lang="fr-FR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487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990600"/>
            <a:ext cx="8153400" cy="470898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sz="2000" dirty="0" smtClean="0"/>
              <a:t>Parler la langue des répondants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fr-FR" sz="2000" dirty="0" smtClean="0"/>
              <a:t>Les questions doivent être </a:t>
            </a:r>
            <a:r>
              <a:rPr lang="fr-FR" sz="2000" dirty="0" smtClean="0"/>
              <a:t>claires, concises et compréhensibles</a:t>
            </a:r>
            <a:endParaRPr lang="fr-FR" sz="20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fr-FR" sz="2000" dirty="0" smtClean="0"/>
              <a:t>Utiliser des termes appartenant au langage courant. Si des termes techniques sont indispensables, il convient d'en donner une explication claire en accompagnement de la question.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fr-FR" sz="2000" dirty="0" smtClean="0"/>
              <a:t>Eviter les formes négatives ou interro-négative (</a:t>
            </a:r>
            <a:r>
              <a:rPr lang="fr-FR" sz="2000" i="1" dirty="0" smtClean="0"/>
              <a:t>Ne pensez-vous pas qu’il aurait mieux valu que la France ne participe pas a la guerre du Golfe</a:t>
            </a:r>
            <a:r>
              <a:rPr lang="fr-FR" sz="2000" dirty="0" smtClean="0"/>
              <a:t>?)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fr-FR" sz="2000" dirty="0"/>
              <a:t>E</a:t>
            </a:r>
            <a:r>
              <a:rPr lang="fr-FR" sz="2000" dirty="0" smtClean="0"/>
              <a:t>viter toute subjectivité ou imprécision </a:t>
            </a:r>
            <a:r>
              <a:rPr lang="fr-FR" sz="2000" dirty="0" smtClean="0">
                <a:sym typeface="Wingdings" pitchFamily="2" charset="2"/>
              </a:rPr>
              <a:t></a:t>
            </a:r>
            <a:r>
              <a:rPr lang="fr-FR" sz="2000" dirty="0" smtClean="0"/>
              <a:t> ne pas utiliser des termes comme "souvent" mais préférer des notions claires comme "Plus de 2 fois par semaine".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fr-FR" sz="2000" dirty="0" smtClean="0"/>
              <a:t>Veillez à n'aborder dans chaque question qu'une seule notion à la fois même si on veut sonder sur deux éléments : la bonne démarche est de scinder cette question en deux pour avoir une appréciation sur chacun des éléments.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fr-FR" sz="2000" dirty="0" smtClean="0"/>
              <a:t>Soigner la présentation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Les règles de questionnement</a:t>
            </a:r>
            <a:endParaRPr lang="fr-FR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545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05200" y="1524000"/>
            <a:ext cx="5429288" cy="4081117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fr-FR" sz="3600" b="1" u="sng" dirty="0" smtClean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Un ballon d’essai</a:t>
            </a:r>
            <a:endParaRPr lang="fr-FR" sz="3600" b="1" u="sng" dirty="0">
              <a:solidFill>
                <a:srgbClr val="0033CC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fr-FR" sz="3600" dirty="0" smtClean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Faites passer le questionnaire à une dizaine de personnes (dans le profil de l’échantillon) et repérer toutes vos erreurs !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186106" cy="4691063"/>
          </a:xfrm>
          <a:solidFill>
            <a:srgbClr val="FF65A3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spcBef>
                <a:spcPts val="1152"/>
              </a:spcBef>
            </a:pPr>
            <a:endParaRPr lang="fr-FR" sz="4800" dirty="0" smtClean="0">
              <a:solidFill>
                <a:schemeClr val="dk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1152"/>
              </a:spcBef>
            </a:pPr>
            <a:r>
              <a:rPr lang="fr-FR" sz="4000" dirty="0" smtClean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Pré-test du questionnaire</a:t>
            </a:r>
            <a:endParaRPr lang="fr-FR" sz="4000" dirty="0">
              <a:solidFill>
                <a:schemeClr val="dk1"/>
              </a:solidFill>
              <a:latin typeface="Calibri" pitchFamily="34" charset="0"/>
              <a:cs typeface="Calibri" pitchFamily="34" charset="0"/>
            </a:endParaRPr>
          </a:p>
          <a:p>
            <a:endParaRPr lang="fr-FR" sz="4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59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828800"/>
            <a:ext cx="7620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>
                <a:latin typeface="Calibri" pitchFamily="34" charset="0"/>
                <a:cs typeface="Calibri" pitchFamily="34" charset="0"/>
              </a:rPr>
              <a:t>Un bon questionnaire doit contenir tous les </a:t>
            </a:r>
            <a:r>
              <a:rPr lang="fr-FR" sz="2800" dirty="0" smtClean="0">
                <a:latin typeface="Calibri" pitchFamily="34" charset="0"/>
                <a:cs typeface="Calibri" pitchFamily="34" charset="0"/>
              </a:rPr>
              <a:t>éléments nécessaires </a:t>
            </a:r>
            <a:r>
              <a:rPr lang="fr-FR" sz="2800" dirty="0">
                <a:latin typeface="Calibri" pitchFamily="34" charset="0"/>
                <a:cs typeface="Calibri" pitchFamily="34" charset="0"/>
              </a:rPr>
              <a:t>à un traitement pertinent des données</a:t>
            </a:r>
            <a:r>
              <a:rPr lang="fr-FR" sz="2800" dirty="0" smtClean="0">
                <a:latin typeface="Calibri" pitchFamily="34" charset="0"/>
                <a:cs typeface="Calibri" pitchFamily="34" charset="0"/>
              </a:rPr>
              <a:t>, dans </a:t>
            </a:r>
            <a:r>
              <a:rPr lang="fr-FR" sz="2800" dirty="0">
                <a:latin typeface="Calibri" pitchFamily="34" charset="0"/>
                <a:cs typeface="Calibri" pitchFamily="34" charset="0"/>
              </a:rPr>
              <a:t>une organisation visant à optimiser le recueil </a:t>
            </a:r>
            <a:r>
              <a:rPr lang="fr-FR" sz="2800" dirty="0" smtClean="0">
                <a:latin typeface="Calibri" pitchFamily="34" charset="0"/>
                <a:cs typeface="Calibri" pitchFamily="34" charset="0"/>
              </a:rPr>
              <a:t>de réponses </a:t>
            </a:r>
            <a:r>
              <a:rPr lang="fr-FR" sz="2800" b="1" u="sng" dirty="0">
                <a:latin typeface="Calibri" pitchFamily="34" charset="0"/>
                <a:cs typeface="Calibri" pitchFamily="34" charset="0"/>
              </a:rPr>
              <a:t>sincères</a:t>
            </a:r>
            <a:r>
              <a:rPr lang="fr-FR" sz="2800" dirty="0">
                <a:latin typeface="Calibri" pitchFamily="34" charset="0"/>
                <a:cs typeface="Calibri" pitchFamily="34" charset="0"/>
              </a:rPr>
              <a:t> de la part des </a:t>
            </a:r>
            <a:r>
              <a:rPr lang="fr-FR" sz="2800" dirty="0" smtClean="0">
                <a:latin typeface="Calibri" pitchFamily="34" charset="0"/>
                <a:cs typeface="Calibri" pitchFamily="34" charset="0"/>
              </a:rPr>
              <a:t>personnes interrogées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273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4000" y="1981200"/>
            <a:ext cx="5791200" cy="3736407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fr-FR" b="1" u="sng" dirty="0" smtClean="0">
                <a:solidFill>
                  <a:schemeClr val="accent1"/>
                </a:solidFill>
              </a:rPr>
              <a:t>Rédiger </a:t>
            </a:r>
          </a:p>
          <a:p>
            <a:pPr algn="ctr">
              <a:buNone/>
            </a:pPr>
            <a:r>
              <a:rPr lang="fr-FR" b="1" u="sng" dirty="0" smtClean="0">
                <a:solidFill>
                  <a:schemeClr val="accent1"/>
                </a:solidFill>
              </a:rPr>
              <a:t>les principales  hypothèses </a:t>
            </a:r>
            <a:r>
              <a:rPr lang="fr-FR" b="1" dirty="0" smtClean="0">
                <a:solidFill>
                  <a:schemeClr val="accent1"/>
                </a:solidFill>
              </a:rPr>
              <a:t>dont vous jugez que la validation ou invalidation est intéressante pour répondre à votre problématique</a:t>
            </a:r>
            <a:endParaRPr lang="fr-FR" dirty="0">
              <a:solidFill>
                <a:schemeClr val="accent1"/>
              </a:solidFill>
            </a:endParaRPr>
          </a:p>
          <a:p>
            <a:endParaRPr lang="fr-FR" b="1" u="sng" dirty="0" smtClean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09800" y="696047"/>
            <a:ext cx="4796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Avant de démarrer le questionnaire 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299532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Population mère et </a:t>
            </a:r>
            <a:r>
              <a:rPr lang="fr-FR" sz="3200" b="1" dirty="0" smtClean="0">
                <a:solidFill>
                  <a:schemeClr val="bg1"/>
                </a:solidFill>
              </a:rPr>
              <a:t>échantillonnage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01782" y="914400"/>
            <a:ext cx="8208818" cy="534614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r>
              <a:rPr lang="fr-FR" sz="2000" b="1" u="sng" dirty="0">
                <a:solidFill>
                  <a:schemeClr val="bg1"/>
                </a:solidFill>
              </a:rPr>
              <a:t>Population mère :</a:t>
            </a:r>
          </a:p>
          <a:p>
            <a:r>
              <a:rPr lang="fr-FR" b="1" dirty="0">
                <a:solidFill>
                  <a:schemeClr val="bg1"/>
                </a:solidFill>
              </a:rPr>
              <a:t>C’est le groupe de population que l’on souhaiterait complètement </a:t>
            </a:r>
            <a:r>
              <a:rPr lang="fr-FR" b="1" dirty="0" smtClean="0">
                <a:solidFill>
                  <a:schemeClr val="bg1"/>
                </a:solidFill>
              </a:rPr>
              <a:t>interroger.</a:t>
            </a:r>
            <a:endParaRPr lang="fr-FR" b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fr-FR" dirty="0">
                <a:solidFill>
                  <a:schemeClr val="bg1"/>
                </a:solidFill>
              </a:rPr>
              <a:t>Il faut préciser les variables permettant d’identifier cette population :</a:t>
            </a:r>
          </a:p>
          <a:p>
            <a:pPr>
              <a:buNone/>
            </a:pPr>
            <a:r>
              <a:rPr lang="fr-FR" dirty="0" smtClean="0">
                <a:solidFill>
                  <a:schemeClr val="bg1"/>
                </a:solidFill>
              </a:rPr>
              <a:t>-</a:t>
            </a:r>
            <a:r>
              <a:rPr lang="fr-FR" dirty="0">
                <a:solidFill>
                  <a:schemeClr val="bg1"/>
                </a:solidFill>
              </a:rPr>
              <a:t>Sexe , âge , localisation, CSP, niveau </a:t>
            </a:r>
            <a:r>
              <a:rPr lang="fr-FR" dirty="0" smtClean="0">
                <a:solidFill>
                  <a:schemeClr val="bg1"/>
                </a:solidFill>
              </a:rPr>
              <a:t>d’étude</a:t>
            </a:r>
          </a:p>
          <a:p>
            <a:pPr>
              <a:buNone/>
            </a:pPr>
            <a:endParaRPr lang="fr-FR" dirty="0">
              <a:solidFill>
                <a:schemeClr val="bg1"/>
              </a:solidFill>
            </a:endParaRPr>
          </a:p>
          <a:p>
            <a:pPr>
              <a:buNone/>
            </a:pPr>
            <a:endParaRPr lang="fr-F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fr-FR" dirty="0">
              <a:solidFill>
                <a:schemeClr val="bg1"/>
              </a:solidFill>
            </a:endParaRPr>
          </a:p>
          <a:p>
            <a:pPr>
              <a:buNone/>
            </a:pPr>
            <a:endParaRPr lang="fr-F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fr-FR" dirty="0">
              <a:solidFill>
                <a:schemeClr val="bg1"/>
              </a:solidFill>
            </a:endParaRPr>
          </a:p>
          <a:p>
            <a:pPr>
              <a:buNone/>
            </a:pPr>
            <a:endParaRPr lang="fr-F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fr-FR" dirty="0">
              <a:solidFill>
                <a:schemeClr val="bg1"/>
              </a:solidFill>
            </a:endParaRPr>
          </a:p>
          <a:p>
            <a:pPr>
              <a:buNone/>
            </a:pPr>
            <a:endParaRPr lang="fr-F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fr-FR" dirty="0">
              <a:solidFill>
                <a:schemeClr val="bg1"/>
              </a:solidFill>
            </a:endParaRPr>
          </a:p>
          <a:p>
            <a:pPr>
              <a:buNone/>
            </a:pPr>
            <a:endParaRPr lang="fr-F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fr-FR" dirty="0">
              <a:solidFill>
                <a:schemeClr val="bg1"/>
              </a:solidFill>
            </a:endParaRPr>
          </a:p>
          <a:p>
            <a:pPr>
              <a:buNone/>
            </a:pPr>
            <a:endParaRPr lang="fr-F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438400" y="3352800"/>
            <a:ext cx="5791200" cy="2621994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>
            <a:spAutoFit/>
          </a:bodyPr>
          <a:lstStyle/>
          <a:p>
            <a:r>
              <a:rPr lang="fr-FR" sz="2000" b="1" u="sng" dirty="0" smtClean="0"/>
              <a:t>Echantillon</a:t>
            </a:r>
          </a:p>
          <a:p>
            <a:r>
              <a:rPr lang="fr-FR" sz="2000" dirty="0" smtClean="0"/>
              <a:t>Une </a:t>
            </a:r>
            <a:r>
              <a:rPr lang="fr-FR" sz="2000" dirty="0"/>
              <a:t>taille d’échantillon adaptée</a:t>
            </a:r>
          </a:p>
          <a:p>
            <a:endParaRPr lang="fr-FR" dirty="0"/>
          </a:p>
          <a:p>
            <a:pPr marL="285750" indent="-285750">
              <a:buFont typeface="Wingdings" pitchFamily="2" charset="2"/>
              <a:buChar char="Ø"/>
            </a:pPr>
            <a:r>
              <a:rPr lang="fr-FR" dirty="0" smtClean="0"/>
              <a:t>TPE </a:t>
            </a:r>
            <a:r>
              <a:rPr lang="fr-FR" dirty="0"/>
              <a:t>= lycée </a:t>
            </a:r>
            <a:r>
              <a:rPr lang="fr-FR" dirty="0" smtClean="0"/>
              <a:t>=  modeste</a:t>
            </a:r>
            <a:endParaRPr lang="fr-FR" dirty="0"/>
          </a:p>
          <a:p>
            <a:pPr marL="285750" indent="-285750">
              <a:buFont typeface="Wingdings" pitchFamily="2" charset="2"/>
              <a:buChar char="Ø"/>
            </a:pPr>
            <a:r>
              <a:rPr lang="fr-FR" dirty="0" smtClean="0"/>
              <a:t>mais </a:t>
            </a:r>
            <a:r>
              <a:rPr lang="fr-FR" dirty="0"/>
              <a:t>il faut qu’il y ait assez de réponses pour établir des % qui aient un peu de sens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 dirty="0" smtClean="0"/>
              <a:t>pour tirer des % sur tout l’échantillon ou une partie, il faut 30 réponses minimum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673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90600"/>
            <a:ext cx="701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/>
              <a:t>Deux grandes catégories de questions existent </a:t>
            </a:r>
            <a:r>
              <a:rPr lang="fr-FR" sz="2400" b="1" dirty="0" smtClean="0"/>
              <a:t>:</a:t>
            </a:r>
            <a:endParaRPr lang="fr-FR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Les différents types de questions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09600" y="1905000"/>
            <a:ext cx="7620000" cy="13280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fr-FR" sz="2400" b="1" dirty="0" smtClean="0"/>
              <a:t>Les questions fermées </a:t>
            </a:r>
            <a:r>
              <a:rPr lang="fr-FR" sz="2400" dirty="0" smtClean="0"/>
              <a:t>: les personnes interrogées doivent choisir une ou plusieurs réponses entre des réponses </a:t>
            </a:r>
            <a:r>
              <a:rPr lang="fr-FR" sz="2400" u="sng" dirty="0" smtClean="0"/>
              <a:t>formulées à l'avance </a:t>
            </a:r>
            <a:r>
              <a:rPr lang="fr-FR" sz="2400" dirty="0" smtClean="0"/>
              <a:t>par le rédacteur du questionnaire.</a:t>
            </a:r>
            <a:endParaRPr lang="fr-FR" sz="2400" dirty="0"/>
          </a:p>
        </p:txBody>
      </p:sp>
      <p:sp>
        <p:nvSpPr>
          <p:cNvPr id="8" name="Rounded Rectangle 7"/>
          <p:cNvSpPr/>
          <p:nvPr/>
        </p:nvSpPr>
        <p:spPr>
          <a:xfrm>
            <a:off x="609600" y="3810000"/>
            <a:ext cx="7620000" cy="13280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fr-FR" sz="2400" b="1" dirty="0" smtClean="0"/>
              <a:t>Les questions ouvertes </a:t>
            </a:r>
            <a:r>
              <a:rPr lang="fr-FR" sz="2400" dirty="0" smtClean="0"/>
              <a:t>: l'interviewé répond comme il le désire, ce qu'il dit est, en général, intégralement enregistré par l'enquêteur.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445657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371600"/>
            <a:ext cx="6854537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sz="2000" dirty="0"/>
              <a:t>facilitent la compréhension de la question,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fr-FR" sz="2000" dirty="0"/>
              <a:t>facilitent l'expression de la réponse,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fr-FR" sz="2000" dirty="0" smtClean="0"/>
              <a:t>fixent </a:t>
            </a:r>
            <a:r>
              <a:rPr lang="fr-FR" sz="2000" dirty="0"/>
              <a:t>le sens de la réponse,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fr-FR" sz="2000" dirty="0"/>
              <a:t>facilitent la compilation des réponses.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Les questions fermées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8" name="Round Same Side Corner Rectangle 7"/>
          <p:cNvSpPr/>
          <p:nvPr/>
        </p:nvSpPr>
        <p:spPr>
          <a:xfrm>
            <a:off x="1984663" y="3048000"/>
            <a:ext cx="6854537" cy="483989"/>
          </a:xfrm>
          <a:prstGeom prst="round2SameRect">
            <a:avLst/>
          </a:prstGeom>
          <a:solidFill>
            <a:srgbClr val="C00000"/>
          </a:solidFill>
          <a:effectLst/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… mais aussi, des inconvénients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84662" y="3480137"/>
            <a:ext cx="6854538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sz="2000" dirty="0"/>
              <a:t>limitent les possibilités d'expression du répondant,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fr-FR" sz="2000" dirty="0"/>
              <a:t>influencent les répondants,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fr-FR" sz="2000" dirty="0"/>
              <a:t>provoquent des effets d'ancrage</a:t>
            </a:r>
          </a:p>
        </p:txBody>
      </p:sp>
      <p:sp>
        <p:nvSpPr>
          <p:cNvPr id="9" name="Round Same Side Corner Rectangle 8"/>
          <p:cNvSpPr/>
          <p:nvPr/>
        </p:nvSpPr>
        <p:spPr>
          <a:xfrm>
            <a:off x="381001" y="914400"/>
            <a:ext cx="6854537" cy="483989"/>
          </a:xfrm>
          <a:prstGeom prst="round2SameRect">
            <a:avLst/>
          </a:prstGeom>
          <a:solidFill>
            <a:srgbClr val="C00000"/>
          </a:solidFill>
          <a:effectLst/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questions fermées, des avantages</a:t>
            </a:r>
            <a:endParaRPr lang="fr-F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1600" y="4800600"/>
            <a:ext cx="6858000" cy="1828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 descr="C:\Documents and Settings\ghanna\My Documents\Georges\MARIETTE\TPE\Questionnaire\depression-tes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953000"/>
            <a:ext cx="21748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C:\Documents and Settings\ghanna\My Documents\Georges\MARIETTE\TPE\Questionnaire\yes-no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850" y="4953000"/>
            <a:ext cx="20637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 descr="C:\Documents and Settings\ghanna\My Documents\Georges\MARIETTE\TPE\Questionnaire\Question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953000"/>
            <a:ext cx="1890713" cy="148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5589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01831" y="1575137"/>
            <a:ext cx="7540338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sz="2000" b="1" dirty="0" smtClean="0"/>
              <a:t>Avantages</a:t>
            </a:r>
            <a:r>
              <a:rPr lang="fr-FR" sz="2000" dirty="0" smtClean="0"/>
              <a:t> : la simplicité de questionnement et de traitement statistique.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fr-FR" sz="2000" b="1" dirty="0" smtClean="0"/>
              <a:t>Inconvénients</a:t>
            </a:r>
            <a:r>
              <a:rPr lang="fr-FR" sz="2000" dirty="0" smtClean="0"/>
              <a:t> : la directivité, le choix limité.</a:t>
            </a:r>
            <a:endParaRPr lang="fr-FR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Les différents types de questions fermées (1)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9" name="Round Same Side Corner Rectangle 8"/>
          <p:cNvSpPr/>
          <p:nvPr/>
        </p:nvSpPr>
        <p:spPr>
          <a:xfrm>
            <a:off x="801832" y="1117937"/>
            <a:ext cx="7540338" cy="483989"/>
          </a:xfrm>
          <a:prstGeom prst="round2SameRect">
            <a:avLst/>
          </a:prstGeom>
          <a:solidFill>
            <a:srgbClr val="C00000"/>
          </a:solidFill>
          <a:effectLst/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 </a:t>
            </a:r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questions fermées dichotomiques</a:t>
            </a:r>
            <a:endParaRPr lang="fr-F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6463" y="3276600"/>
            <a:ext cx="68545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33CC"/>
                </a:solidFill>
              </a:rPr>
              <a:t>Pendant vos études secondaires, avez-vous été initié à l'informatique ?</a:t>
            </a:r>
          </a:p>
          <a:p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 smtClean="0">
                <a:solidFill>
                  <a:srgbClr val="0033CC"/>
                </a:solidFill>
                <a:sym typeface="Wingdings"/>
              </a:rPr>
              <a:t> </a:t>
            </a:r>
            <a:r>
              <a:rPr lang="en-US" dirty="0" err="1" smtClean="0">
                <a:solidFill>
                  <a:srgbClr val="0033CC"/>
                </a:solidFill>
              </a:rPr>
              <a:t>Oui</a:t>
            </a:r>
            <a:r>
              <a:rPr lang="en-US" dirty="0" smtClean="0">
                <a:solidFill>
                  <a:srgbClr val="0033CC"/>
                </a:solidFill>
              </a:rPr>
              <a:t>       </a:t>
            </a:r>
            <a:r>
              <a:rPr lang="en-US" dirty="0" smtClean="0">
                <a:solidFill>
                  <a:srgbClr val="0033CC"/>
                </a:solidFill>
                <a:sym typeface="Wingdings"/>
              </a:rPr>
              <a:t> </a:t>
            </a:r>
            <a:r>
              <a:rPr lang="en-US" dirty="0" smtClean="0">
                <a:solidFill>
                  <a:srgbClr val="0033CC"/>
                </a:solidFill>
              </a:rPr>
              <a:t>Non</a:t>
            </a:r>
            <a:endParaRPr lang="en-US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962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Les différents types de questions fermées (2)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1295400"/>
            <a:ext cx="8229600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txBody>
          <a:bodyPr wrap="square">
            <a:spAutoFit/>
          </a:bodyPr>
          <a:lstStyle/>
          <a:p>
            <a:r>
              <a:rPr lang="fr-FR" sz="2000" dirty="0"/>
              <a:t>Q</a:t>
            </a:r>
            <a:r>
              <a:rPr lang="fr-FR" sz="2000" dirty="0" smtClean="0"/>
              <a:t>uestions </a:t>
            </a:r>
            <a:r>
              <a:rPr lang="fr-FR" sz="2000" dirty="0"/>
              <a:t>qui laissent au répondant </a:t>
            </a:r>
            <a:r>
              <a:rPr lang="fr-FR" sz="2000" dirty="0" smtClean="0"/>
              <a:t>la liberté </a:t>
            </a:r>
            <a:r>
              <a:rPr lang="fr-FR" sz="2000" dirty="0"/>
              <a:t>de choisir une ou plusieurs des réponses qui </a:t>
            </a:r>
            <a:r>
              <a:rPr lang="fr-FR" sz="2000" dirty="0" smtClean="0"/>
              <a:t>figurent </a:t>
            </a:r>
            <a:r>
              <a:rPr lang="fr-FR" sz="2000" dirty="0"/>
              <a:t>dans une </a:t>
            </a:r>
            <a:r>
              <a:rPr lang="fr-FR" sz="2000" dirty="0" smtClean="0"/>
              <a:t>liste préconstituée</a:t>
            </a:r>
            <a:r>
              <a:rPr lang="fr-FR" sz="2000" dirty="0"/>
              <a:t>. On distingue deux formes selon le nombre de </a:t>
            </a:r>
            <a:r>
              <a:rPr lang="fr-FR" sz="2000" dirty="0" smtClean="0"/>
              <a:t>réponses:</a:t>
            </a:r>
            <a:endParaRPr lang="fr-FR" sz="2000" dirty="0"/>
          </a:p>
        </p:txBody>
      </p:sp>
      <p:sp>
        <p:nvSpPr>
          <p:cNvPr id="11" name="Round Same Side Corner Rectangle 10"/>
          <p:cNvSpPr/>
          <p:nvPr/>
        </p:nvSpPr>
        <p:spPr>
          <a:xfrm>
            <a:off x="457201" y="838200"/>
            <a:ext cx="8229600" cy="483989"/>
          </a:xfrm>
          <a:prstGeom prst="round2SameRect">
            <a:avLst/>
          </a:prstGeom>
          <a:solidFill>
            <a:srgbClr val="C00000"/>
          </a:solidFill>
          <a:effectLst/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 </a:t>
            </a:r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questions à choix multiple </a:t>
            </a:r>
            <a:endParaRPr lang="fr-F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3346" y="3200400"/>
            <a:ext cx="3900056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 smtClean="0"/>
              <a:t>Avantages</a:t>
            </a:r>
            <a:r>
              <a:rPr lang="fr-FR" sz="1600" dirty="0" smtClean="0"/>
              <a:t> : la simplicité du questionnement, du dépouillement, du traitement statistique.</a:t>
            </a:r>
          </a:p>
          <a:p>
            <a:r>
              <a:rPr lang="fr-FR" sz="1600" b="1" dirty="0" smtClean="0"/>
              <a:t>Inconvénients</a:t>
            </a:r>
            <a:r>
              <a:rPr lang="fr-FR" sz="1600" dirty="0" smtClean="0"/>
              <a:t> : la frustration en cas d'hésitation, la mémorisation difficile pour le répondant.</a:t>
            </a:r>
          </a:p>
          <a:p>
            <a:endParaRPr lang="fr-FR" sz="1600" dirty="0" smtClean="0"/>
          </a:p>
          <a:p>
            <a:r>
              <a:rPr lang="fr-FR" sz="1600" dirty="0" smtClean="0">
                <a:solidFill>
                  <a:srgbClr val="0033CC"/>
                </a:solidFill>
              </a:rPr>
              <a:t>Pouvez-vous indiquer approximativement le revenu mensuel de votre foyer ?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dirty="0" smtClean="0">
                <a:solidFill>
                  <a:srgbClr val="0033CC"/>
                </a:solidFill>
                <a:sym typeface="Wingdings"/>
              </a:rPr>
              <a:t>&lt; </a:t>
            </a:r>
            <a:r>
              <a:rPr lang="fr-FR" sz="1600" dirty="0" smtClean="0">
                <a:solidFill>
                  <a:srgbClr val="0033CC"/>
                </a:solidFill>
              </a:rPr>
              <a:t>1000 USD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600" dirty="0" smtClean="0">
                <a:solidFill>
                  <a:srgbClr val="0033CC"/>
                </a:solidFill>
              </a:rPr>
              <a:t>Entre 1000 et 3000 USD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600" dirty="0" smtClean="0">
                <a:solidFill>
                  <a:srgbClr val="0033CC"/>
                </a:solidFill>
              </a:rPr>
              <a:t>Entre 3000 et 6000 USD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600" dirty="0" smtClean="0">
                <a:solidFill>
                  <a:srgbClr val="0033CC"/>
                </a:solidFill>
              </a:rPr>
              <a:t>&gt; 6000 USD</a:t>
            </a:r>
            <a:endParaRPr lang="fr-FR" sz="1600" dirty="0">
              <a:solidFill>
                <a:srgbClr val="0033CC"/>
              </a:solidFill>
            </a:endParaRPr>
          </a:p>
        </p:txBody>
      </p:sp>
      <p:sp>
        <p:nvSpPr>
          <p:cNvPr id="12" name="Round Same Side Corner Rectangle 11"/>
          <p:cNvSpPr/>
          <p:nvPr/>
        </p:nvSpPr>
        <p:spPr>
          <a:xfrm>
            <a:off x="457201" y="2380167"/>
            <a:ext cx="3886200" cy="742117"/>
          </a:xfrm>
          <a:prstGeom prst="round2SameRect">
            <a:avLst/>
          </a:prstGeom>
          <a:solidFill>
            <a:schemeClr val="bg2">
              <a:lumMod val="50000"/>
            </a:schemeClr>
          </a:solidFill>
          <a:effectLst/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questions multichotomiques à réponse unique</a:t>
            </a:r>
            <a:endParaRPr lang="fr-FR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00600" y="3200400"/>
            <a:ext cx="3886201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 smtClean="0"/>
              <a:t>Avantages</a:t>
            </a:r>
            <a:r>
              <a:rPr lang="fr-FR" sz="1600" dirty="0" smtClean="0"/>
              <a:t> : facilité et richesse de la collecte, possibilité de mesurer la notoriété assistée.</a:t>
            </a:r>
          </a:p>
          <a:p>
            <a:r>
              <a:rPr lang="fr-FR" sz="1600" b="1" dirty="0" smtClean="0"/>
              <a:t>Inconvénients</a:t>
            </a:r>
            <a:r>
              <a:rPr lang="fr-FR" sz="1600" dirty="0" smtClean="0"/>
              <a:t> : risque d'induire des réponses inconnues du répondant.</a:t>
            </a:r>
          </a:p>
          <a:p>
            <a:endParaRPr lang="fr-FR" sz="1600" dirty="0" smtClean="0"/>
          </a:p>
          <a:p>
            <a:endParaRPr lang="fr-FR" sz="1600" dirty="0" smtClean="0"/>
          </a:p>
          <a:p>
            <a:r>
              <a:rPr lang="fr-FR" sz="1600" dirty="0" smtClean="0">
                <a:solidFill>
                  <a:srgbClr val="0033CC"/>
                </a:solidFill>
              </a:rPr>
              <a:t>Parmi les marques d'eau minérale ci-dessous, cochez celles que vous connaissez,</a:t>
            </a:r>
          </a:p>
          <a:p>
            <a:r>
              <a:rPr lang="fr-FR" sz="1600" dirty="0" smtClean="0">
                <a:solidFill>
                  <a:srgbClr val="0033CC"/>
                </a:solidFill>
              </a:rPr>
              <a:t>ne serait-ce que de nom :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dirty="0" err="1" smtClean="0">
                <a:solidFill>
                  <a:srgbClr val="0033CC"/>
                </a:solidFill>
                <a:sym typeface="Wingdings"/>
              </a:rPr>
              <a:t>Sohat</a:t>
            </a:r>
            <a:r>
              <a:rPr lang="en-US" sz="1600" dirty="0" smtClean="0">
                <a:solidFill>
                  <a:srgbClr val="0033CC"/>
                </a:solidFill>
                <a:sym typeface="Wingdings"/>
              </a:rPr>
              <a:t>		 Perrier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dirty="0" err="1" smtClean="0">
                <a:solidFill>
                  <a:srgbClr val="0033CC"/>
                </a:solidFill>
                <a:sym typeface="Wingdings"/>
              </a:rPr>
              <a:t>Tannourine</a:t>
            </a:r>
            <a:r>
              <a:rPr lang="en-US" sz="1600" dirty="0" smtClean="0">
                <a:solidFill>
                  <a:srgbClr val="0033CC"/>
                </a:solidFill>
                <a:sym typeface="Wingdings"/>
              </a:rPr>
              <a:t>	 </a:t>
            </a:r>
            <a:r>
              <a:rPr lang="en-US" sz="1600" dirty="0" err="1" smtClean="0">
                <a:solidFill>
                  <a:srgbClr val="0033CC"/>
                </a:solidFill>
                <a:sym typeface="Wingdings"/>
              </a:rPr>
              <a:t>Contrex</a:t>
            </a:r>
            <a:endParaRPr lang="en-US" sz="1600" dirty="0" smtClean="0">
              <a:solidFill>
                <a:srgbClr val="0033CC"/>
              </a:solidFill>
              <a:sym typeface="Wingdings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dirty="0" smtClean="0">
                <a:solidFill>
                  <a:srgbClr val="0033CC"/>
                </a:solidFill>
                <a:sym typeface="Wingdings"/>
              </a:rPr>
              <a:t>Rim		 Evian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dirty="0" err="1" smtClean="0">
                <a:solidFill>
                  <a:srgbClr val="0033CC"/>
                </a:solidFill>
                <a:sym typeface="Wingdings"/>
              </a:rPr>
              <a:t>Sannine</a:t>
            </a:r>
            <a:r>
              <a:rPr lang="en-US" sz="1600" dirty="0" smtClean="0">
                <a:solidFill>
                  <a:srgbClr val="0033CC"/>
                </a:solidFill>
                <a:sym typeface="Wingdings"/>
              </a:rPr>
              <a:t>	 </a:t>
            </a:r>
            <a:r>
              <a:rPr lang="en-US" sz="1600" dirty="0" err="1" smtClean="0">
                <a:solidFill>
                  <a:srgbClr val="0033CC"/>
                </a:solidFill>
                <a:sym typeface="Wingdings"/>
              </a:rPr>
              <a:t>Volvic</a:t>
            </a:r>
            <a:endParaRPr lang="fr-FR" sz="1600" dirty="0">
              <a:solidFill>
                <a:srgbClr val="0033CC"/>
              </a:solidFill>
            </a:endParaRPr>
          </a:p>
        </p:txBody>
      </p:sp>
      <p:sp>
        <p:nvSpPr>
          <p:cNvPr id="14" name="Round Same Side Corner Rectangle 13"/>
          <p:cNvSpPr/>
          <p:nvPr/>
        </p:nvSpPr>
        <p:spPr>
          <a:xfrm>
            <a:off x="4800600" y="2362200"/>
            <a:ext cx="3886200" cy="742117"/>
          </a:xfrm>
          <a:prstGeom prst="round2SameRect">
            <a:avLst/>
          </a:prstGeom>
          <a:solidFill>
            <a:schemeClr val="bg2">
              <a:lumMod val="50000"/>
            </a:schemeClr>
          </a:solidFill>
          <a:effectLst/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questions multichotomiques à réponses multiples</a:t>
            </a:r>
            <a:endParaRPr lang="fr-FR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7507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Les différents types de questions fermées (3)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1295400"/>
            <a:ext cx="8229600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txBody>
          <a:bodyPr wrap="square">
            <a:spAutoFit/>
          </a:bodyPr>
          <a:lstStyle/>
          <a:p>
            <a:r>
              <a:rPr lang="fr-FR" sz="2000" b="1" dirty="0" smtClean="0"/>
              <a:t>Avantages</a:t>
            </a:r>
            <a:r>
              <a:rPr lang="fr-FR" sz="2000" dirty="0" smtClean="0"/>
              <a:t> : ceux d'une échelle ordinale.</a:t>
            </a:r>
          </a:p>
          <a:p>
            <a:r>
              <a:rPr lang="fr-FR" sz="2000" b="1" dirty="0" smtClean="0"/>
              <a:t>Inconvénients</a:t>
            </a:r>
            <a:r>
              <a:rPr lang="fr-FR" sz="2000" dirty="0" smtClean="0"/>
              <a:t> : le questionnement et le traitement sont difficiles, l'absence de mesure de distance</a:t>
            </a:r>
            <a:endParaRPr lang="fr-FR" sz="2000" dirty="0"/>
          </a:p>
        </p:txBody>
      </p:sp>
      <p:sp>
        <p:nvSpPr>
          <p:cNvPr id="11" name="Round Same Side Corner Rectangle 10"/>
          <p:cNvSpPr/>
          <p:nvPr/>
        </p:nvSpPr>
        <p:spPr>
          <a:xfrm>
            <a:off x="457201" y="838200"/>
            <a:ext cx="8229600" cy="483989"/>
          </a:xfrm>
          <a:prstGeom prst="round2SameRect">
            <a:avLst/>
          </a:prstGeom>
          <a:solidFill>
            <a:srgbClr val="C00000"/>
          </a:solidFill>
          <a:effectLst/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 </a:t>
            </a:r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questions avec classement hiérarchique</a:t>
            </a:r>
            <a:endParaRPr lang="fr-F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1" y="2363045"/>
            <a:ext cx="824345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solidFill>
                  <a:srgbClr val="0033CC"/>
                </a:solidFill>
              </a:rPr>
              <a:t>Parmi les qualités suivantes, quelle est celle que vous attendez d'une eau minérale?</a:t>
            </a:r>
          </a:p>
          <a:p>
            <a:r>
              <a:rPr lang="fr-FR" sz="1600" dirty="0" smtClean="0">
                <a:solidFill>
                  <a:srgbClr val="0033CC"/>
                </a:solidFill>
              </a:rPr>
              <a:t>Classez par ordre d'importance décroissante de 1 à 5 les qualités suivantes :</a:t>
            </a:r>
          </a:p>
          <a:p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 </a:t>
            </a:r>
            <a:r>
              <a:rPr lang="fr-FR" sz="1600" dirty="0" smtClean="0">
                <a:solidFill>
                  <a:srgbClr val="0033CC"/>
                </a:solidFill>
              </a:rPr>
              <a:t>L'absence de goût 		</a:t>
            </a:r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  </a:t>
            </a:r>
            <a:r>
              <a:rPr lang="fr-FR" sz="1600" dirty="0" smtClean="0">
                <a:solidFill>
                  <a:srgbClr val="0033CC"/>
                </a:solidFill>
              </a:rPr>
              <a:t>La teneur en calcium	</a:t>
            </a:r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  un contrôle fréquent</a:t>
            </a:r>
            <a:endParaRPr lang="fr-FR" sz="1600" dirty="0" smtClean="0">
              <a:solidFill>
                <a:srgbClr val="0033CC"/>
              </a:solidFill>
            </a:endParaRPr>
          </a:p>
          <a:p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 </a:t>
            </a:r>
            <a:r>
              <a:rPr lang="fr-FR" sz="1600" dirty="0" smtClean="0">
                <a:solidFill>
                  <a:srgbClr val="0033CC"/>
                </a:solidFill>
              </a:rPr>
              <a:t>L'absence de nitrate 	</a:t>
            </a:r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  </a:t>
            </a:r>
            <a:r>
              <a:rPr lang="fr-FR" sz="1600" dirty="0" smtClean="0">
                <a:solidFill>
                  <a:srgbClr val="0033CC"/>
                </a:solidFill>
              </a:rPr>
              <a:t>La teneur en bicarbonate</a:t>
            </a:r>
            <a:endParaRPr lang="fr-FR" sz="1600" dirty="0">
              <a:solidFill>
                <a:srgbClr val="0033C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4419600"/>
            <a:ext cx="8229600" cy="1631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txBody>
          <a:bodyPr wrap="square">
            <a:spAutoFit/>
          </a:bodyPr>
          <a:lstStyle/>
          <a:p>
            <a:r>
              <a:rPr lang="fr-FR" sz="2000" dirty="0" smtClean="0"/>
              <a:t>Une échelle d'attitudes est un instrument de mesure de l'intensité d'une</a:t>
            </a:r>
          </a:p>
          <a:p>
            <a:r>
              <a:rPr lang="fr-FR" sz="2000" dirty="0" smtClean="0"/>
              <a:t>attitude à l'égard d'un stimulus (produit, marque, message publicitaire,</a:t>
            </a:r>
          </a:p>
          <a:p>
            <a:r>
              <a:rPr lang="fr-FR" sz="2000" dirty="0" smtClean="0"/>
              <a:t>etc.).</a:t>
            </a:r>
          </a:p>
          <a:p>
            <a:r>
              <a:rPr lang="fr-FR" sz="2000" dirty="0" smtClean="0"/>
              <a:t>Elle permet de quantifier des informations d'ordre qualitatif au moyen</a:t>
            </a:r>
          </a:p>
          <a:p>
            <a:r>
              <a:rPr lang="fr-FR" sz="2000" dirty="0" smtClean="0"/>
              <a:t>d'une échelle de nuances chiffrées. </a:t>
            </a:r>
            <a:endParaRPr lang="fr-FR" sz="2000" dirty="0"/>
          </a:p>
        </p:txBody>
      </p:sp>
      <p:sp>
        <p:nvSpPr>
          <p:cNvPr id="15" name="Round Same Side Corner Rectangle 14"/>
          <p:cNvSpPr/>
          <p:nvPr/>
        </p:nvSpPr>
        <p:spPr>
          <a:xfrm>
            <a:off x="457201" y="3962400"/>
            <a:ext cx="8229600" cy="483989"/>
          </a:xfrm>
          <a:prstGeom prst="round2SameRect">
            <a:avLst/>
          </a:prstGeom>
          <a:solidFill>
            <a:srgbClr val="C00000"/>
          </a:solidFill>
          <a:effectLst/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 </a:t>
            </a:r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questions avec échelle d'attitude</a:t>
            </a:r>
            <a:endParaRPr lang="fr-F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1056" y="6044625"/>
            <a:ext cx="82295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solidFill>
                  <a:srgbClr val="0033CC"/>
                </a:solidFill>
              </a:rPr>
              <a:t>Que pensez-vous de la qualité de nos produits ?</a:t>
            </a:r>
          </a:p>
          <a:p>
            <a:r>
              <a:rPr lang="fr-FR" sz="1600" dirty="0" smtClean="0">
                <a:solidFill>
                  <a:srgbClr val="0033CC"/>
                </a:solidFill>
              </a:rPr>
              <a:t> </a:t>
            </a:r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 </a:t>
            </a:r>
            <a:r>
              <a:rPr lang="fr-FR" sz="1600" dirty="0" smtClean="0">
                <a:solidFill>
                  <a:srgbClr val="0033CC"/>
                </a:solidFill>
              </a:rPr>
              <a:t>Très satisfait  	</a:t>
            </a:r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  </a:t>
            </a:r>
            <a:r>
              <a:rPr lang="fr-FR" sz="1600" dirty="0" smtClean="0">
                <a:solidFill>
                  <a:srgbClr val="0033CC"/>
                </a:solidFill>
              </a:rPr>
              <a:t>Plutôt satisfait  	</a:t>
            </a:r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  </a:t>
            </a:r>
            <a:r>
              <a:rPr lang="fr-FR" sz="1600" dirty="0" smtClean="0">
                <a:solidFill>
                  <a:srgbClr val="0033CC"/>
                </a:solidFill>
              </a:rPr>
              <a:t>Plutôt insatisfait  		</a:t>
            </a:r>
            <a:r>
              <a:rPr lang="fr-FR" sz="1600" dirty="0" smtClean="0">
                <a:solidFill>
                  <a:srgbClr val="0033CC"/>
                </a:solidFill>
                <a:sym typeface="Wingdings"/>
              </a:rPr>
              <a:t>  </a:t>
            </a:r>
            <a:r>
              <a:rPr lang="fr-FR" sz="1600" dirty="0" smtClean="0">
                <a:solidFill>
                  <a:srgbClr val="0033CC"/>
                </a:solidFill>
              </a:rPr>
              <a:t>Très insatisfait</a:t>
            </a:r>
            <a:endParaRPr lang="en-US" sz="16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185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1008</Words>
  <Application>Microsoft Office PowerPoint</Application>
  <PresentationFormat>On-screen Show (4:3)</PresentationFormat>
  <Paragraphs>128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Toshiba</cp:lastModifiedBy>
  <cp:revision>25</cp:revision>
  <dcterms:created xsi:type="dcterms:W3CDTF">2013-10-24T19:57:12Z</dcterms:created>
  <dcterms:modified xsi:type="dcterms:W3CDTF">2013-10-27T13:25:25Z</dcterms:modified>
</cp:coreProperties>
</file>